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70" r:id="rId3"/>
  </p:sldIdLst>
  <p:sldSz cx="6858000" cy="9906000" type="A4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2"/>
    <a:srgbClr val="EFF2F5"/>
    <a:srgbClr val="D1E0E3"/>
    <a:srgbClr val="EAF0F2"/>
    <a:srgbClr val="596A85"/>
    <a:srgbClr val="DBCB89"/>
    <a:srgbClr val="F7F7F7"/>
    <a:srgbClr val="CDD1D0"/>
    <a:srgbClr val="646E6B"/>
    <a:srgbClr val="404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5439" tIns="47720" rIns="95439" bIns="4772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5439" tIns="47720" rIns="95439" bIns="47720" rtlCol="0"/>
          <a:lstStyle>
            <a:lvl1pPr algn="r">
              <a:defRPr sz="1300"/>
            </a:lvl1pPr>
          </a:lstStyle>
          <a:p>
            <a:fld id="{5D967467-FA12-45C7-945A-51E7688A0369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225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39" tIns="47720" rIns="95439" bIns="47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5439" tIns="47720" rIns="95439" bIns="47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29837" cy="498851"/>
          </a:xfrm>
          <a:prstGeom prst="rect">
            <a:avLst/>
          </a:prstGeom>
        </p:spPr>
        <p:txBody>
          <a:bodyPr vert="horz" lIns="95439" tIns="47720" rIns="95439" bIns="4772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1"/>
          </a:xfrm>
          <a:prstGeom prst="rect">
            <a:avLst/>
          </a:prstGeom>
        </p:spPr>
        <p:txBody>
          <a:bodyPr vert="horz" lIns="95439" tIns="47720" rIns="95439" bIns="47720" rtlCol="0" anchor="b"/>
          <a:lstStyle>
            <a:lvl1pPr algn="r">
              <a:defRPr sz="1300"/>
            </a:lvl1pPr>
          </a:lstStyle>
          <a:p>
            <a:fld id="{59B3ABFE-5366-46BE-8B47-99E7B7B60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46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70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26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49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86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25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846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2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72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07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026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E333-858A-4995-A8D4-CD86FF753827}" type="datetimeFigureOut">
              <a:rPr lang="ko-KR" altLang="en-US" smtClean="0"/>
              <a:t>2023-04-17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A6FBF-8EEF-40E1-B483-99F9AFEB6C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11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485261" y="890954"/>
            <a:ext cx="6137395" cy="4334324"/>
          </a:xfrm>
          <a:prstGeom prst="rect">
            <a:avLst/>
          </a:prstGeom>
          <a:solidFill>
            <a:srgbClr val="F7F7F7"/>
          </a:solidFill>
          <a:ln>
            <a:noFill/>
          </a:ln>
          <a:effectLst>
            <a:outerShdw dist="38100" dir="2400000" algn="ctr" rotWithShape="0">
              <a:schemeClr val="bg1">
                <a:lumMod val="75000"/>
                <a:alpha val="40000"/>
              </a:scheme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97435" y="1076142"/>
            <a:ext cx="252000" cy="25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3692" y="1032916"/>
            <a:ext cx="240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accent3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서울시 공직약사 소개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049" y="1682454"/>
            <a:ext cx="1104859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근무지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29151" y="2134045"/>
            <a:ext cx="5600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o-KR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서울특별시</a:t>
            </a: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, </a:t>
            </a:r>
            <a:r>
              <a:rPr kumimoji="0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시립병원</a:t>
            </a:r>
            <a:r>
              <a:rPr kumimoji="0" lang="en-US" altLang="ko-KR" sz="105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(</a:t>
            </a:r>
            <a:r>
              <a:rPr kumimoji="0" lang="ko-KR" altLang="en-US" sz="105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서북</a:t>
            </a:r>
            <a:r>
              <a:rPr kumimoji="0" lang="en-US" altLang="ko-KR" sz="105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, </a:t>
            </a:r>
            <a:r>
              <a:rPr kumimoji="0" lang="ko-KR" altLang="en-US" sz="105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은평</a:t>
            </a:r>
            <a:r>
              <a:rPr kumimoji="0" lang="en-US" altLang="ko-KR" sz="105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, </a:t>
            </a:r>
            <a:r>
              <a:rPr kumimoji="0" lang="ko-KR" altLang="en-US" sz="105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어린이병원</a:t>
            </a:r>
            <a:r>
              <a:rPr kumimoji="0" lang="en-US" altLang="ko-KR" sz="105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)</a:t>
            </a: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, 25</a:t>
            </a:r>
            <a:r>
              <a:rPr kumimoji="0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개 자치구 보건소 등 순환근무</a:t>
            </a:r>
            <a:endParaRPr kumimoji="0" lang="ko-K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44" y="2092544"/>
            <a:ext cx="360000" cy="36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66829" y="2468547"/>
            <a:ext cx="1089080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업무내용</a:t>
            </a:r>
            <a:endParaRPr lang="ko-K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29151" y="2801195"/>
            <a:ext cx="2077107" cy="282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200" b="1" dirty="0"/>
              <a:t>서울시 의료</a:t>
            </a:r>
            <a:r>
              <a:rPr lang="en-US" altLang="ko-KR" sz="1200" b="1" dirty="0"/>
              <a:t>·</a:t>
            </a:r>
            <a:r>
              <a:rPr lang="ko-KR" altLang="en-US" sz="1200" b="1" dirty="0" err="1"/>
              <a:t>약무정책</a:t>
            </a:r>
            <a:r>
              <a:rPr lang="ko-KR" altLang="en-US" sz="1200" b="1" dirty="0"/>
              <a:t> 기획</a:t>
            </a:r>
            <a:endParaRPr lang="en-US" altLang="ko-KR" sz="1200" dirty="0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44" y="2759694"/>
            <a:ext cx="360000" cy="360000"/>
          </a:xfrm>
          <a:prstGeom prst="rect">
            <a:avLst/>
          </a:prstGeom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85287" y="2821134"/>
            <a:ext cx="374456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서울시 정책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·</a:t>
            </a:r>
            <a:r>
              <a:rPr kumimoji="0" lang="ko-KR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시장공약사업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(</a:t>
            </a:r>
            <a:r>
              <a:rPr kumimoji="0" lang="ko-KR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시청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), </a:t>
            </a:r>
            <a:r>
              <a:rPr kumimoji="0" lang="ko-KR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구청장공약사업등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(</a:t>
            </a:r>
            <a:r>
              <a:rPr kumimoji="0" lang="ko-KR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맑은 고딕" panose="020B0503020000020004" pitchFamily="50" charset="-127"/>
              </a:rPr>
              <a:t>보건소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anose="020B0503020000020004" pitchFamily="50" charset="-127"/>
              </a:rPr>
              <a:t>)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729150" y="3120782"/>
            <a:ext cx="40635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200" b="1" dirty="0"/>
              <a:t>의료기관</a:t>
            </a:r>
            <a:r>
              <a:rPr lang="en-US" altLang="ko-KR" sz="1200" b="1" dirty="0"/>
              <a:t>·</a:t>
            </a:r>
            <a:r>
              <a:rPr lang="ko-KR" altLang="en-US" sz="1200" b="1" dirty="0"/>
              <a:t>약국 관리 및 민원사무 등 법정사무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수사사무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44" y="3076445"/>
            <a:ext cx="360000" cy="360000"/>
          </a:xfrm>
          <a:prstGeom prst="rect">
            <a:avLst/>
          </a:prstGeom>
        </p:spPr>
      </p:pic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729150" y="3370584"/>
            <a:ext cx="547470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050" dirty="0"/>
              <a:t>약사법</a:t>
            </a:r>
            <a:r>
              <a:rPr lang="en-US" altLang="ko-KR" sz="1050" dirty="0"/>
              <a:t>, </a:t>
            </a:r>
            <a:r>
              <a:rPr lang="ko-KR" altLang="en-US" sz="1050" dirty="0"/>
              <a:t>마약류관리에 관한 법률</a:t>
            </a:r>
            <a:r>
              <a:rPr lang="en-US" altLang="ko-KR" sz="1050" dirty="0"/>
              <a:t>, </a:t>
            </a:r>
            <a:r>
              <a:rPr lang="ko-KR" altLang="en-US" sz="1050" dirty="0" err="1"/>
              <a:t>의료기기법</a:t>
            </a:r>
            <a:r>
              <a:rPr lang="en-US" altLang="ko-KR" sz="1050" dirty="0"/>
              <a:t>, </a:t>
            </a:r>
            <a:r>
              <a:rPr lang="ko-KR" altLang="en-US" sz="1050" dirty="0" err="1"/>
              <a:t>화장품법</a:t>
            </a:r>
            <a:r>
              <a:rPr lang="ko-KR" altLang="en-US" sz="1050" dirty="0"/>
              <a:t> 관련 사무</a:t>
            </a:r>
            <a:r>
              <a:rPr lang="en-US" altLang="ko-KR" sz="1050" dirty="0"/>
              <a:t>, </a:t>
            </a:r>
            <a:r>
              <a:rPr lang="ko-KR" altLang="en-US" sz="1050" dirty="0"/>
              <a:t>민생사법경찰 업무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718757" y="3634253"/>
            <a:ext cx="51829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200" b="1" dirty="0"/>
              <a:t>보건소 의약품안전사용 교육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공공야간약국 추진 등 지역사회 보건사업</a:t>
            </a: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50" y="3589916"/>
            <a:ext cx="360000" cy="360000"/>
          </a:xfrm>
          <a:prstGeom prst="rect">
            <a:avLst/>
          </a:prstGeom>
        </p:spPr>
      </p:pic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718757" y="3901161"/>
            <a:ext cx="51040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200" b="1" dirty="0"/>
              <a:t>시립병원 약제관리 및 임상관련 사업</a:t>
            </a:r>
            <a:r>
              <a:rPr lang="en-US" altLang="ko-KR" sz="1200" b="1" dirty="0"/>
              <a:t>, </a:t>
            </a:r>
            <a:r>
              <a:rPr lang="ko-KR" altLang="en-US" sz="1200" b="1" dirty="0" err="1"/>
              <a:t>감염병</a:t>
            </a:r>
            <a:r>
              <a:rPr lang="ko-KR" altLang="en-US" sz="1200" b="1" dirty="0"/>
              <a:t> 대응 업무 등</a:t>
            </a:r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50" y="3856824"/>
            <a:ext cx="360000" cy="3600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57150" y="4334470"/>
            <a:ext cx="998758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근무인원</a:t>
            </a: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647117" y="4353078"/>
            <a:ext cx="7650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ko-KR" sz="1400" b="1" dirty="0"/>
              <a:t>160</a:t>
            </a:r>
            <a:r>
              <a:rPr lang="ko-KR" altLang="en-US" sz="1400" b="1" dirty="0"/>
              <a:t>명</a:t>
            </a: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2215445" y="4371008"/>
            <a:ext cx="39177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200" dirty="0"/>
              <a:t>서울시 </a:t>
            </a:r>
            <a:r>
              <a:rPr lang="en-US" altLang="ko-KR" sz="1200" dirty="0"/>
              <a:t>15</a:t>
            </a:r>
            <a:r>
              <a:rPr lang="ko-KR" altLang="en-US" sz="1200" dirty="0"/>
              <a:t>명</a:t>
            </a:r>
            <a:r>
              <a:rPr lang="en-US" altLang="ko-KR" sz="1200" dirty="0"/>
              <a:t>, </a:t>
            </a:r>
            <a:r>
              <a:rPr lang="ko-KR" altLang="en-US" sz="1200" dirty="0"/>
              <a:t>시립병원 각 </a:t>
            </a:r>
            <a:r>
              <a:rPr lang="en-US" altLang="ko-KR" sz="1200" dirty="0"/>
              <a:t>10</a:t>
            </a:r>
            <a:r>
              <a:rPr lang="ko-KR" altLang="en-US" sz="1200" dirty="0"/>
              <a:t>명 내외</a:t>
            </a:r>
            <a:r>
              <a:rPr lang="en-US" altLang="ko-KR" sz="1200" dirty="0"/>
              <a:t>, </a:t>
            </a:r>
            <a:r>
              <a:rPr lang="ko-KR" altLang="en-US" sz="1200" dirty="0"/>
              <a:t>자치구별 각 </a:t>
            </a:r>
            <a:r>
              <a:rPr lang="en-US" altLang="ko-KR" sz="1200" dirty="0"/>
              <a:t>3~5</a:t>
            </a:r>
            <a:r>
              <a:rPr lang="ko-KR" altLang="en-US" sz="1200" dirty="0"/>
              <a:t>명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485261" y="5371023"/>
            <a:ext cx="6201283" cy="38784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dist="38100" dir="2400000" algn="ctr" rotWithShape="0">
              <a:schemeClr val="bg1">
                <a:lumMod val="50000"/>
                <a:alpha val="40000"/>
              </a:scheme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7" name="그림 3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63610" y="5500044"/>
            <a:ext cx="252000" cy="2520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137138" y="5443838"/>
            <a:ext cx="385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3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2023</a:t>
            </a:r>
            <a:r>
              <a:rPr lang="ko-KR" altLang="en-US" dirty="0">
                <a:solidFill>
                  <a:schemeClr val="accent3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서울시 </a:t>
            </a:r>
            <a:r>
              <a:rPr lang="ko-KR" altLang="en-US" dirty="0" err="1">
                <a:solidFill>
                  <a:schemeClr val="accent3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약무</a:t>
            </a:r>
            <a:r>
              <a:rPr lang="en-US" altLang="ko-KR" dirty="0">
                <a:solidFill>
                  <a:schemeClr val="accent3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r>
              <a:rPr lang="ko-KR" altLang="en-US" dirty="0">
                <a:solidFill>
                  <a:schemeClr val="accent3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급 공채 홍보 </a:t>
            </a: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1966773" y="8444028"/>
            <a:ext cx="10460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ko-KR" sz="1400" b="1" dirty="0"/>
              <a:t>12</a:t>
            </a:r>
            <a:r>
              <a:rPr lang="ko-KR" altLang="en-US" sz="1400" b="1" dirty="0"/>
              <a:t>월 예정</a:t>
            </a: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2713620" y="7790762"/>
            <a:ext cx="39729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100" dirty="0"/>
              <a:t>총 </a:t>
            </a:r>
            <a:r>
              <a:rPr lang="en-US" altLang="ko-KR" sz="1100" dirty="0"/>
              <a:t>3</a:t>
            </a:r>
            <a:r>
              <a:rPr lang="ko-KR" altLang="en-US" sz="1100" dirty="0"/>
              <a:t>과목 </a:t>
            </a:r>
            <a:r>
              <a:rPr lang="en-US" altLang="ko-KR" sz="1100" dirty="0"/>
              <a:t>(</a:t>
            </a:r>
            <a:r>
              <a:rPr lang="ko-KR" altLang="en-US" sz="1100" dirty="0"/>
              <a:t>필수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일반화학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약제학</a:t>
            </a:r>
            <a:r>
              <a:rPr lang="ko-KR" altLang="en-US" sz="1100" dirty="0"/>
              <a:t>  </a:t>
            </a:r>
            <a:r>
              <a:rPr lang="en-US" altLang="ko-KR" sz="1100" dirty="0"/>
              <a:t>(</a:t>
            </a:r>
            <a:r>
              <a:rPr lang="ko-KR" altLang="en-US" sz="1100" dirty="0"/>
              <a:t>선택</a:t>
            </a:r>
            <a:r>
              <a:rPr lang="en-US" altLang="ko-KR" sz="1100" dirty="0" smtClean="0"/>
              <a:t>)</a:t>
            </a:r>
            <a:r>
              <a:rPr lang="ko-KR" altLang="en-US" sz="1100" dirty="0" err="1" smtClean="0"/>
              <a:t>약전학</a:t>
            </a:r>
            <a:r>
              <a:rPr lang="en-US" altLang="ko-KR" sz="1100" dirty="0"/>
              <a:t>, </a:t>
            </a:r>
            <a:r>
              <a:rPr lang="ko-KR" altLang="en-US" sz="1100" dirty="0"/>
              <a:t>약물학 중 </a:t>
            </a:r>
            <a:r>
              <a:rPr lang="ko-KR" altLang="en-US" sz="1100" dirty="0" err="1"/>
              <a:t>택</a:t>
            </a:r>
            <a:r>
              <a:rPr lang="ko-KR" altLang="en-US" sz="1100" dirty="0"/>
              <a:t> </a:t>
            </a:r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904096" y="6083149"/>
            <a:ext cx="30884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ko-KR" sz="1400" b="1" dirty="0"/>
              <a:t>20</a:t>
            </a:r>
            <a:r>
              <a:rPr lang="ko-KR" altLang="en-US" sz="1400" b="1" dirty="0"/>
              <a:t>세 이상 약사면허 소지자</a:t>
            </a:r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1945187" y="6646049"/>
            <a:ext cx="3047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ko-KR" sz="1400" b="1" dirty="0"/>
              <a:t>48</a:t>
            </a:r>
            <a:r>
              <a:rPr lang="ko-KR" altLang="en-US" sz="1400" b="1" dirty="0"/>
              <a:t>명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1945188" y="7173805"/>
            <a:ext cx="30473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ko-KR" sz="1400" b="1" dirty="0"/>
              <a:t>2023. 7. 17. ~ 7. 21.</a:t>
            </a:r>
            <a:endParaRPr lang="ko-KR" altLang="en-US" sz="1400" b="1" dirty="0"/>
          </a:p>
        </p:txBody>
      </p:sp>
      <p:sp>
        <p:nvSpPr>
          <p:cNvPr id="64" name="Rectangle 1"/>
          <p:cNvSpPr>
            <a:spLocks noChangeArrowheads="1"/>
          </p:cNvSpPr>
          <p:nvPr/>
        </p:nvSpPr>
        <p:spPr bwMode="auto">
          <a:xfrm>
            <a:off x="1879590" y="7783068"/>
            <a:ext cx="29717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ko-KR" sz="1200" b="1" dirty="0"/>
              <a:t>10</a:t>
            </a:r>
            <a:r>
              <a:rPr lang="ko-KR" altLang="en-US" sz="1200" b="1" dirty="0"/>
              <a:t>월 예정</a:t>
            </a:r>
          </a:p>
        </p:txBody>
      </p:sp>
      <p:sp>
        <p:nvSpPr>
          <p:cNvPr id="87" name="Rectangle 2"/>
          <p:cNvSpPr>
            <a:spLocks noChangeArrowheads="1"/>
          </p:cNvSpPr>
          <p:nvPr/>
        </p:nvSpPr>
        <p:spPr bwMode="auto">
          <a:xfrm>
            <a:off x="1816756" y="1728306"/>
            <a:ext cx="32631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※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원거리 출근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육아 등 감안하여 주거지 근거리 발령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8757" y="6079647"/>
            <a:ext cx="1091955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응시자격</a:t>
            </a:r>
            <a:endParaRPr lang="ko-K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3278" y="6596607"/>
            <a:ext cx="1098174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모집인원</a:t>
            </a:r>
            <a:endParaRPr lang="ko-KR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6387" y="7149162"/>
            <a:ext cx="1091955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원서접수</a:t>
            </a:r>
            <a:endParaRPr lang="ko-K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0354" y="7763832"/>
            <a:ext cx="1091955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필기시험</a:t>
            </a:r>
            <a:endParaRPr lang="ko-K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6096" y="8459417"/>
            <a:ext cx="1091955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면접시험</a:t>
            </a:r>
            <a:endParaRPr lang="ko-K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150" y="4733670"/>
            <a:ext cx="1453004" cy="338554"/>
          </a:xfrm>
          <a:prstGeom prst="rect">
            <a:avLst/>
          </a:prstGeom>
          <a:solidFill>
            <a:srgbClr val="40464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B" panose="02030600000101010101" pitchFamily="18" charset="-127"/>
                <a:ea typeface="HY울릉도B" panose="02030600000101010101" pitchFamily="18" charset="-127"/>
              </a:rPr>
              <a:t>근무부서현황</a:t>
            </a:r>
            <a:endParaRPr lang="ko-KR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2202782" y="4739792"/>
            <a:ext cx="36988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o-KR" altLang="en-US" sz="1400" b="1" dirty="0" err="1" smtClean="0"/>
              <a:t>후첨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자료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서울특별시 </a:t>
            </a:r>
            <a:r>
              <a:rPr lang="ko-KR" altLang="en-US" sz="1400" b="1" dirty="0" err="1" smtClean="0"/>
              <a:t>약무직</a:t>
            </a:r>
            <a:r>
              <a:rPr lang="ko-KR" altLang="en-US" sz="1400" b="1" dirty="0" smtClean="0"/>
              <a:t> 근무 부서 현황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4272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787372" y="189270"/>
            <a:ext cx="3958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후첨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서울특별시 </a:t>
            </a:r>
            <a:r>
              <a:rPr lang="ko-KR" altLang="en-US" sz="1600" dirty="0" err="1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약무직</a:t>
            </a:r>
            <a:r>
              <a:rPr lang="ko-KR" altLang="en-US" sz="1600" dirty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근무 부서 현황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19074"/>
              </p:ext>
            </p:extLst>
          </p:nvPr>
        </p:nvGraphicFramePr>
        <p:xfrm>
          <a:off x="262070" y="674691"/>
          <a:ext cx="6333860" cy="8925765"/>
        </p:xfrm>
        <a:graphic>
          <a:graphicData uri="http://schemas.openxmlformats.org/drawingml/2006/table">
            <a:tbl>
              <a:tblPr firstRow="1" bandRow="1">
                <a:effectLst>
                  <a:outerShdw dist="38100" dir="2400000" algn="ctr" rotWithShape="0">
                    <a:schemeClr val="bg1">
                      <a:lumMod val="50000"/>
                      <a:alpha val="40000"/>
                    </a:schemeClr>
                  </a:outerShdw>
                </a:effectLst>
                <a:tableStyleId>{7DF18680-E054-41AD-8BC1-D1AEF772440D}</a:tableStyleId>
              </a:tblPr>
              <a:tblGrid>
                <a:gridCol w="5017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8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3655">
                  <a:extLst>
                    <a:ext uri="{9D8B030D-6E8A-4147-A177-3AD203B41FA5}">
                      <a16:colId xmlns:a16="http://schemas.microsoft.com/office/drawing/2014/main" xmlns="" val="1866928491"/>
                    </a:ext>
                  </a:extLst>
                </a:gridCol>
                <a:gridCol w="14801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99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79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연번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>
                          <a:effectLst/>
                        </a:rPr>
                        <a:t>기관명</a:t>
                      </a:r>
                      <a:endParaRPr lang="ko-KR" altLang="en-US" sz="1200" b="1" dirty="0">
                        <a:effectLst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부  서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비  고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dirty="0">
                          <a:effectLst/>
                        </a:rPr>
                        <a:t>서울시청 </a:t>
                      </a:r>
                      <a:r>
                        <a:rPr lang="en-US" altLang="ko-KR" sz="1000" b="1" u="none" dirty="0">
                          <a:effectLst/>
                        </a:rPr>
                        <a:t>(</a:t>
                      </a:r>
                      <a:r>
                        <a:rPr lang="ko-KR" altLang="en-US" sz="1000" b="1" u="none" dirty="0">
                          <a:effectLst/>
                        </a:rPr>
                        <a:t>본청</a:t>
                      </a:r>
                      <a:r>
                        <a:rPr lang="en-US" altLang="ko-KR" sz="1000" b="1" u="none" dirty="0">
                          <a:effectLst/>
                        </a:rPr>
                        <a:t>)</a:t>
                      </a:r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dirty="0">
                          <a:effectLst/>
                        </a:rPr>
                        <a:t>시민건강국</a:t>
                      </a:r>
                    </a:p>
                  </a:txBody>
                  <a:tcPr anchor="ctr"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보건의료정책과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의약무팀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정신건강과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정신건강증진팀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</a:t>
                      </a:r>
                      <a:endParaRPr lang="ko-KR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코로나</a:t>
                      </a:r>
                      <a:r>
                        <a:rPr lang="en-US" altLang="ko-KR" sz="1000" dirty="0"/>
                        <a:t>19 </a:t>
                      </a:r>
                      <a:r>
                        <a:rPr lang="ko-KR" altLang="en-US" sz="1000" dirty="0"/>
                        <a:t>대응지원과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병상대응팀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4</a:t>
                      </a:r>
                      <a:endParaRPr lang="ko-KR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감염병연구센터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정보분석팀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5</a:t>
                      </a:r>
                      <a:endParaRPr lang="ko-KR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u="none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공공의료추진반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시립병원강화팀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6</a:t>
                      </a:r>
                      <a:endParaRPr lang="ko-KR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민생사법경찰단</a:t>
                      </a:r>
                    </a:p>
                  </a:txBody>
                  <a:tcPr anchor="ctr">
                    <a:solidFill>
                      <a:srgbClr val="D1E0E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수사</a:t>
                      </a:r>
                      <a:r>
                        <a:rPr lang="en-US" altLang="ko-KR" sz="1000" dirty="0"/>
                        <a:t>2</a:t>
                      </a:r>
                      <a:r>
                        <a:rPr lang="ko-KR" altLang="en-US" sz="1000" dirty="0"/>
                        <a:t>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의약수사팀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7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서울시산하</a:t>
                      </a:r>
                      <a:endParaRPr lang="en-US" altLang="ko-KR" sz="1000" b="1" dirty="0">
                        <a:effectLst/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시립병원</a:t>
                      </a:r>
                      <a:endParaRPr lang="en-US" altLang="ko-KR" sz="10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서북병원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약제부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F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은평병원</a:t>
                      </a:r>
                    </a:p>
                  </a:txBody>
                  <a:tcPr anchor="ctr"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약제과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solidFill>
                      <a:srgbClr val="EF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9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어린이병원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약제과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10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서울시산하 연구기관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보건환경연구원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강북농수산물검사소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11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5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effectLst/>
                        </a:rPr>
                        <a:t>25</a:t>
                      </a:r>
                      <a:r>
                        <a:rPr lang="ko-KR" altLang="en-US" sz="1000" b="1" dirty="0">
                          <a:effectLst/>
                        </a:rPr>
                        <a:t>개</a:t>
                      </a:r>
                      <a:endParaRPr lang="en-US" altLang="ko-KR" sz="1000" b="1" dirty="0">
                        <a:effectLst/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자치구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종로구보건소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의무팀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12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중구보건소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13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용산구보건소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보건의료과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14</a:t>
                      </a:r>
                      <a:endParaRPr lang="ko-KR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성동구보건소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보건의료과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의약팀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15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effectLst/>
                        </a:rPr>
                        <a:t>광진구보건소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보건의료과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 err="1"/>
                        <a:t>진료팀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16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동대문구보건소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17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중랑구보건소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18</a:t>
                      </a:r>
                      <a:endParaRPr lang="ko-KR" alt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성북구보건소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19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강북구보건소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의무팀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도봉구보건소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21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노원구보건소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22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은평구보건소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23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서대문구보건소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24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마포구보건소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25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양천구보건소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 err="1"/>
                        <a:t>진료팀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26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강서구보건소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27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구로구보건소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28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금천구보건소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의무팀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29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영등포구보건소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30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동작구보건소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보건의약과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/>
                        <a:t>지소운영팀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31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관악구보건소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32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서초구보건소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의료지원과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33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강남구보건소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34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송파구보건소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의약과</a:t>
                      </a:r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ctr">
                    <a:solidFill>
                      <a:srgbClr val="EAE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247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35</a:t>
                      </a:r>
                      <a:endParaRPr lang="ko-KR" altLang="en-US" sz="1000" dirty="0"/>
                    </a:p>
                  </a:txBody>
                  <a:tcPr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effectLst/>
                        </a:rPr>
                        <a:t>강동구보건소</a:t>
                      </a:r>
                    </a:p>
                  </a:txBody>
                  <a:tcPr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err="1"/>
                        <a:t>보건의료과</a:t>
                      </a:r>
                      <a:endParaRPr lang="ko-KR" altLang="en-US" sz="1000" dirty="0"/>
                    </a:p>
                  </a:txBody>
                  <a:tcPr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/>
                        <a:t>의무팀</a:t>
                      </a:r>
                      <a:r>
                        <a:rPr lang="en-US" altLang="ko-KR" sz="1000" dirty="0"/>
                        <a:t>, </a:t>
                      </a:r>
                      <a:r>
                        <a:rPr lang="ko-KR" altLang="en-US" sz="1000" dirty="0" err="1"/>
                        <a:t>약무팀</a:t>
                      </a:r>
                      <a:endParaRPr lang="ko-KR" altLang="en-US" sz="1000" dirty="0"/>
                    </a:p>
                  </a:txBody>
                  <a:tcPr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19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5961</TotalTime>
  <Words>346</Words>
  <Application>Microsoft Office PowerPoint</Application>
  <PresentationFormat>A4 용지(210x297mm)</PresentationFormat>
  <Paragraphs>171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HY견고딕</vt:lpstr>
      <vt:lpstr>HY울릉도B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spa001</cp:lastModifiedBy>
  <cp:revision>66</cp:revision>
  <cp:lastPrinted>2023-04-17T00:26:32Z</cp:lastPrinted>
  <dcterms:created xsi:type="dcterms:W3CDTF">2023-03-12T10:05:33Z</dcterms:created>
  <dcterms:modified xsi:type="dcterms:W3CDTF">2023-04-17T00:32:15Z</dcterms:modified>
</cp:coreProperties>
</file>